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Ultra-Bold" charset="1" panose="00000900000000000000"/>
      <p:regular r:id="rId18"/>
    </p:embeddedFont>
    <p:embeddedFont>
      <p:font typeface="KG Primary Penmanship" charset="1" panose="02000506000000020003"/>
      <p:regular r:id="rId19"/>
    </p:embeddedFont>
    <p:embeddedFont>
      <p:font typeface="Bobby Jones" charset="1" panose="000000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Glacial Indifference Bold" charset="1" panose="000008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League Spartan" charset="1" panose="00000800000000000000"/>
      <p:regular r:id="rId25"/>
    </p:embeddedFont>
    <p:embeddedFont>
      <p:font typeface="Poppins Heavy" charset="1" panose="00000A00000000000000"/>
      <p:regular r:id="rId26"/>
    </p:embeddedFont>
    <p:embeddedFont>
      <p:font typeface="Canva Sans Bold" charset="1" panose="020B0803030501040103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Medium" charset="1" panose="00000600000000000000"/>
      <p:regular r:id="rId30"/>
    </p:embeddedFont>
    <p:embeddedFont>
      <p:font typeface="Muli Semi-Bold" charset="1" panose="000007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jpeg" Type="http://schemas.openxmlformats.org/officeDocument/2006/relationships/image"/><Relationship Id="rId7" Target="../media/image51.jpeg" Type="http://schemas.openxmlformats.org/officeDocument/2006/relationships/image"/><Relationship Id="rId8" Target="../media/image5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801600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6600" y="264884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7400" y="2848873"/>
            <a:ext cx="14830434" cy="35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9"/>
              </a:lnSpc>
            </a:pPr>
            <a:r>
              <a:rPr lang="en-US" sz="12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Smart </a:t>
            </a:r>
          </a:p>
          <a:p>
            <a:pPr algn="ctr">
              <a:lnSpc>
                <a:spcPts val="14099"/>
              </a:lnSpc>
            </a:pPr>
            <a:r>
              <a:rPr lang="en-US" b="true" sz="14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Nyuki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08821" y="3585151"/>
            <a:ext cx="1851688" cy="1913890"/>
          </a:xfrm>
          <a:custGeom>
            <a:avLst/>
            <a:gdLst/>
            <a:ahLst/>
            <a:cxnLst/>
            <a:rect r="r" b="b" t="t" l="l"/>
            <a:pathLst>
              <a:path h="1913890" w="1851688">
                <a:moveTo>
                  <a:pt x="0" y="0"/>
                </a:moveTo>
                <a:lnTo>
                  <a:pt x="1851689" y="0"/>
                </a:lnTo>
                <a:lnTo>
                  <a:pt x="1851689" y="1913890"/>
                </a:lnTo>
                <a:lnTo>
                  <a:pt x="0" y="1913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66671" y="7984900"/>
            <a:ext cx="13421163" cy="8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1C1C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Empowering Beekeepers with Data-driven insights through IoT.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4000" y="8794360"/>
            <a:ext cx="6360000" cy="82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6"/>
              </a:lnSpc>
            </a:pPr>
            <a:r>
              <a:rPr lang="en-US" sz="4719">
                <a:solidFill>
                  <a:srgbClr val="1C1C1C"/>
                </a:solidFill>
                <a:latin typeface="Bobby Jones"/>
                <a:ea typeface="Bobby Jones"/>
                <a:cs typeface="Bobby Jones"/>
                <a:sym typeface="Bobby Jones"/>
              </a:rPr>
              <a:t>BEE SMART, FARM SMART!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209" y="4844732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209" y="687068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150" y="8594044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9209" y="3277044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3547" y="313062"/>
            <a:ext cx="2104449" cy="2104449"/>
          </a:xfrm>
          <a:custGeom>
            <a:avLst/>
            <a:gdLst/>
            <a:ahLst/>
            <a:cxnLst/>
            <a:rect r="r" b="b" t="t" l="l"/>
            <a:pathLst>
              <a:path h="2104449" w="2104449">
                <a:moveTo>
                  <a:pt x="0" y="0"/>
                </a:moveTo>
                <a:lnTo>
                  <a:pt x="2104449" y="0"/>
                </a:lnTo>
                <a:lnTo>
                  <a:pt x="2104449" y="2104448"/>
                </a:lnTo>
                <a:lnTo>
                  <a:pt x="0" y="2104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24737" y="779480"/>
            <a:ext cx="10453991" cy="111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Potential Partnerships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590" y="6343650"/>
            <a:ext cx="16514217" cy="157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3"/>
              </a:lnSpc>
            </a:pPr>
            <a:r>
              <a:rPr lang="en-US" b="true" sz="4399" spc="-15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Financial Institutions &amp; Impact investors in sustainable agriculture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491" y="8293191"/>
            <a:ext cx="17286509" cy="79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3"/>
              </a:lnSpc>
            </a:pPr>
            <a:r>
              <a:rPr lang="en-US" b="true" sz="4399" spc="-15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Conservation Organizations - </a:t>
            </a:r>
            <a:r>
              <a:rPr lang="en-US" b="true" sz="4399" i="true" spc="-158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Happy Community Organization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982" y="4105275"/>
            <a:ext cx="16343654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Non- Governmental Organizations &amp; For-Profit Organizations - </a:t>
            </a:r>
            <a:r>
              <a:rPr lang="en-US" b="true" sz="4400" i="true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Apiculture Platform of Kenya,</a:t>
            </a:r>
            <a:r>
              <a:rPr lang="en-US" b="true" sz="44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4400" i="true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Yatta Beekeepers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6759" y="3069908"/>
            <a:ext cx="1644588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Governmental Agencies - </a:t>
            </a:r>
            <a:r>
              <a:rPr lang="en-US" b="true" sz="4400" i="true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KALRO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046398" cy="2046398"/>
          </a:xfrm>
          <a:custGeom>
            <a:avLst/>
            <a:gdLst/>
            <a:ahLst/>
            <a:cxnLst/>
            <a:rect r="r" b="b" t="t" l="l"/>
            <a:pathLst>
              <a:path h="2046398" w="2046398">
                <a:moveTo>
                  <a:pt x="2046398" y="2046398"/>
                </a:moveTo>
                <a:lnTo>
                  <a:pt x="0" y="2046398"/>
                </a:lnTo>
                <a:lnTo>
                  <a:pt x="0" y="0"/>
                </a:lnTo>
                <a:lnTo>
                  <a:pt x="2046398" y="0"/>
                </a:lnTo>
                <a:lnTo>
                  <a:pt x="2046398" y="2046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8679" y="2046398"/>
            <a:ext cx="1277032" cy="1277032"/>
          </a:xfrm>
          <a:custGeom>
            <a:avLst/>
            <a:gdLst/>
            <a:ahLst/>
            <a:cxnLst/>
            <a:rect r="r" b="b" t="t" l="l"/>
            <a:pathLst>
              <a:path h="1277032" w="1277032">
                <a:moveTo>
                  <a:pt x="0" y="0"/>
                </a:moveTo>
                <a:lnTo>
                  <a:pt x="1277032" y="0"/>
                </a:lnTo>
                <a:lnTo>
                  <a:pt x="1277032" y="1277032"/>
                </a:lnTo>
                <a:lnTo>
                  <a:pt x="0" y="1277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453" y="3522254"/>
            <a:ext cx="1361153" cy="1361153"/>
          </a:xfrm>
          <a:custGeom>
            <a:avLst/>
            <a:gdLst/>
            <a:ahLst/>
            <a:cxnLst/>
            <a:rect r="r" b="b" t="t" l="l"/>
            <a:pathLst>
              <a:path h="1361153" w="1361153">
                <a:moveTo>
                  <a:pt x="0" y="0"/>
                </a:moveTo>
                <a:lnTo>
                  <a:pt x="1361153" y="0"/>
                </a:lnTo>
                <a:lnTo>
                  <a:pt x="1361153" y="1361153"/>
                </a:lnTo>
                <a:lnTo>
                  <a:pt x="0" y="1361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2349" y="5362878"/>
            <a:ext cx="1043362" cy="1043362"/>
          </a:xfrm>
          <a:custGeom>
            <a:avLst/>
            <a:gdLst/>
            <a:ahLst/>
            <a:cxnLst/>
            <a:rect r="r" b="b" t="t" l="l"/>
            <a:pathLst>
              <a:path h="1043362" w="1043362">
                <a:moveTo>
                  <a:pt x="0" y="0"/>
                </a:moveTo>
                <a:lnTo>
                  <a:pt x="1043362" y="0"/>
                </a:lnTo>
                <a:lnTo>
                  <a:pt x="1043362" y="1043362"/>
                </a:lnTo>
                <a:lnTo>
                  <a:pt x="0" y="104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7312" y="6959033"/>
            <a:ext cx="1233435" cy="1233435"/>
          </a:xfrm>
          <a:custGeom>
            <a:avLst/>
            <a:gdLst/>
            <a:ahLst/>
            <a:cxnLst/>
            <a:rect r="r" b="b" t="t" l="l"/>
            <a:pathLst>
              <a:path h="1233435" w="1233435">
                <a:moveTo>
                  <a:pt x="0" y="0"/>
                </a:moveTo>
                <a:lnTo>
                  <a:pt x="1233436" y="0"/>
                </a:lnTo>
                <a:lnTo>
                  <a:pt x="1233436" y="1233435"/>
                </a:lnTo>
                <a:lnTo>
                  <a:pt x="0" y="1233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3453" y="8571319"/>
            <a:ext cx="1421093" cy="1421093"/>
          </a:xfrm>
          <a:custGeom>
            <a:avLst/>
            <a:gdLst/>
            <a:ahLst/>
            <a:cxnLst/>
            <a:rect r="r" b="b" t="t" l="l"/>
            <a:pathLst>
              <a:path h="1421093" w="1421093">
                <a:moveTo>
                  <a:pt x="0" y="0"/>
                </a:moveTo>
                <a:lnTo>
                  <a:pt x="1421093" y="0"/>
                </a:lnTo>
                <a:lnTo>
                  <a:pt x="1421093" y="1421093"/>
                </a:lnTo>
                <a:lnTo>
                  <a:pt x="0" y="1421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3699" y="523857"/>
            <a:ext cx="106613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future of Smart Nyuki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0628" y="1960673"/>
            <a:ext cx="13968672" cy="11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266" b="true">
                <a:solidFill>
                  <a:srgbClr val="1C1C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advanced data analytics to assess hive conditions and make accurate predictions.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0628" y="3587094"/>
            <a:ext cx="13968672" cy="11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266" b="true">
                <a:solidFill>
                  <a:srgbClr val="1C1C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 on board more local experts for context-specific insights in developing a locally-informed solution.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90628" y="6961372"/>
            <a:ext cx="13968672" cy="11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266" b="true">
                <a:solidFill>
                  <a:srgbClr val="1C1C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Integration with other agricultural technologies - Oakar services (GIS), Precision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0628" y="5560251"/>
            <a:ext cx="12040193" cy="5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266" b="true">
                <a:solidFill>
                  <a:srgbClr val="1C1C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Scale the project to extensively monitor more hives.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90628" y="8933992"/>
            <a:ext cx="8215452" cy="5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266" b="true">
                <a:solidFill>
                  <a:srgbClr val="1C1C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 a mobile application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234408" y="1849672"/>
            <a:ext cx="5404790" cy="2702395"/>
          </a:xfrm>
          <a:custGeom>
            <a:avLst/>
            <a:gdLst/>
            <a:ahLst/>
            <a:cxnLst/>
            <a:rect r="r" b="b" t="t" l="l"/>
            <a:pathLst>
              <a:path h="2702395" w="5404790">
                <a:moveTo>
                  <a:pt x="0" y="0"/>
                </a:moveTo>
                <a:lnTo>
                  <a:pt x="5404789" y="0"/>
                </a:lnTo>
                <a:lnTo>
                  <a:pt x="5404789" y="2702395"/>
                </a:lnTo>
                <a:lnTo>
                  <a:pt x="0" y="270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6525"/>
            <a:ext cx="10732554" cy="23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75649" y="2473325"/>
            <a:ext cx="3962621" cy="482719"/>
          </a:xfrm>
          <a:custGeom>
            <a:avLst/>
            <a:gdLst/>
            <a:ahLst/>
            <a:cxnLst/>
            <a:rect r="r" b="b" t="t" l="l"/>
            <a:pathLst>
              <a:path h="482719" w="3962621">
                <a:moveTo>
                  <a:pt x="0" y="0"/>
                </a:moveTo>
                <a:lnTo>
                  <a:pt x="3962621" y="0"/>
                </a:lnTo>
                <a:lnTo>
                  <a:pt x="3962621" y="482720"/>
                </a:lnTo>
                <a:lnTo>
                  <a:pt x="0" y="48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4309" y="3347302"/>
            <a:ext cx="3765901" cy="323632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0" t="-27575" r="0" b="-2757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627639"/>
            <a:ext cx="3817120" cy="3280337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23484" t="0" r="-565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36113" y="4965463"/>
            <a:ext cx="3804315" cy="3269333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8"/>
              <a:stretch>
                <a:fillRect l="-18909" t="-12321" r="-2597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14502" y="5817539"/>
            <a:ext cx="7240492" cy="144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7"/>
              </a:lnSpc>
            </a:pPr>
            <a:r>
              <a:rPr lang="en-US" sz="4177" b="true">
                <a:solidFill>
                  <a:srgbClr val="1C1C1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smartnyuki.jhubafrica.com</a:t>
            </a:r>
          </a:p>
          <a:p>
            <a:pPr algn="l">
              <a:lnSpc>
                <a:spcPts val="5847"/>
              </a:lnSpc>
            </a:pPr>
            <a:r>
              <a:rPr lang="en-US" sz="4177" b="true">
                <a:solidFill>
                  <a:srgbClr val="1C1C1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smartnyuki@gmail.com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7561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21470" y="115253"/>
            <a:ext cx="809483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Meet the Team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92138" y="1605093"/>
            <a:ext cx="1987159" cy="2893228"/>
            <a:chOff x="0" y="0"/>
            <a:chExt cx="4361377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10762" t="-363" r="0" b="-2528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330852" y="1605093"/>
            <a:ext cx="1986915" cy="2893695"/>
            <a:chOff x="0" y="0"/>
            <a:chExt cx="4428867" cy="64500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28867" cy="6450095"/>
            </a:xfrm>
            <a:custGeom>
              <a:avLst/>
              <a:gdLst/>
              <a:ahLst/>
              <a:cxnLst/>
              <a:rect r="r" b="b" t="t" l="l"/>
              <a:pathLst>
                <a:path h="6450095" w="4428867">
                  <a:moveTo>
                    <a:pt x="2214433" y="6450095"/>
                  </a:moveTo>
                  <a:cubicBezTo>
                    <a:pt x="992066" y="6450095"/>
                    <a:pt x="0" y="5727684"/>
                    <a:pt x="0" y="4837571"/>
                  </a:cubicBezTo>
                  <a:lnTo>
                    <a:pt x="0" y="1612524"/>
                  </a:lnTo>
                  <a:cubicBezTo>
                    <a:pt x="0" y="722411"/>
                    <a:pt x="992066" y="0"/>
                    <a:pt x="2214433" y="0"/>
                  </a:cubicBezTo>
                  <a:cubicBezTo>
                    <a:pt x="3436801" y="0"/>
                    <a:pt x="4428867" y="722411"/>
                    <a:pt x="4428867" y="1612524"/>
                  </a:cubicBezTo>
                  <a:lnTo>
                    <a:pt x="4428867" y="4837571"/>
                  </a:lnTo>
                  <a:cubicBezTo>
                    <a:pt x="4428867" y="5727684"/>
                    <a:pt x="3436801" y="6450095"/>
                    <a:pt x="2214433" y="6450095"/>
                  </a:cubicBezTo>
                  <a:close/>
                </a:path>
              </a:pathLst>
            </a:custGeom>
            <a:blipFill>
              <a:blip r:embed="rId11"/>
              <a:stretch>
                <a:fillRect l="-22818" t="0" r="-2281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555599" y="5944819"/>
            <a:ext cx="1986915" cy="2893695"/>
            <a:chOff x="0" y="0"/>
            <a:chExt cx="4428867" cy="64500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28867" cy="6450095"/>
            </a:xfrm>
            <a:custGeom>
              <a:avLst/>
              <a:gdLst/>
              <a:ahLst/>
              <a:cxnLst/>
              <a:rect r="r" b="b" t="t" l="l"/>
              <a:pathLst>
                <a:path h="6450095" w="4428867">
                  <a:moveTo>
                    <a:pt x="2214433" y="6450095"/>
                  </a:moveTo>
                  <a:cubicBezTo>
                    <a:pt x="992066" y="6450095"/>
                    <a:pt x="0" y="5727684"/>
                    <a:pt x="0" y="4837571"/>
                  </a:cubicBezTo>
                  <a:lnTo>
                    <a:pt x="0" y="1612524"/>
                  </a:lnTo>
                  <a:cubicBezTo>
                    <a:pt x="0" y="722411"/>
                    <a:pt x="992066" y="0"/>
                    <a:pt x="2214433" y="0"/>
                  </a:cubicBezTo>
                  <a:cubicBezTo>
                    <a:pt x="3436801" y="0"/>
                    <a:pt x="4428867" y="722411"/>
                    <a:pt x="4428867" y="1612524"/>
                  </a:cubicBezTo>
                  <a:lnTo>
                    <a:pt x="4428867" y="4837571"/>
                  </a:lnTo>
                  <a:cubicBezTo>
                    <a:pt x="4428867" y="5727684"/>
                    <a:pt x="3436801" y="6450095"/>
                    <a:pt x="2214433" y="6450095"/>
                  </a:cubicBezTo>
                  <a:close/>
                </a:path>
              </a:pathLst>
            </a:custGeom>
            <a:blipFill>
              <a:blip r:embed="rId12"/>
              <a:stretch>
                <a:fillRect l="-59228" t="-6810" r="-74105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2133314" y="5945286"/>
            <a:ext cx="1987159" cy="2893228"/>
            <a:chOff x="0" y="0"/>
            <a:chExt cx="4361377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3"/>
              <a:stretch>
                <a:fillRect l="-3637" t="0" r="-6255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977137" y="1605093"/>
            <a:ext cx="1987159" cy="2893228"/>
            <a:chOff x="0" y="0"/>
            <a:chExt cx="4361377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4"/>
              <a:stretch>
                <a:fillRect l="-22798" t="0" r="-2279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459772" y="4740504"/>
            <a:ext cx="1984830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200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Brian Rop</a:t>
            </a:r>
          </a:p>
          <a:p>
            <a:pPr algn="ctr">
              <a:lnSpc>
                <a:spcPts val="2705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IoT Engineer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33314" y="4775013"/>
            <a:ext cx="2382236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James Karanja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IoT Engineer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74472" y="9114811"/>
            <a:ext cx="2955429" cy="6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Moses Njau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Back-end Developer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67769" y="9084985"/>
            <a:ext cx="3671338" cy="70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21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Methusella Nyongesa</a:t>
            </a:r>
          </a:p>
          <a:p>
            <a:pPr algn="ctr">
              <a:lnSpc>
                <a:spcPts val="2705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ML Engineer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59364" y="9105250"/>
            <a:ext cx="311867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Charles Mwangi</a:t>
            </a:r>
          </a:p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32869" y="4760697"/>
            <a:ext cx="304517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Dr. Lawrence Nderu</a:t>
            </a:r>
          </a:p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Project Investigator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925172" y="5945286"/>
            <a:ext cx="1987061" cy="2893228"/>
            <a:chOff x="0" y="0"/>
            <a:chExt cx="4361162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61162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162">
                  <a:moveTo>
                    <a:pt x="2180581" y="6350000"/>
                  </a:moveTo>
                  <a:cubicBezTo>
                    <a:pt x="9769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00" y="0"/>
                    <a:pt x="2180581" y="0"/>
                  </a:cubicBezTo>
                  <a:cubicBezTo>
                    <a:pt x="3384261" y="0"/>
                    <a:pt x="4361162" y="711200"/>
                    <a:pt x="4361162" y="1587500"/>
                  </a:cubicBezTo>
                  <a:lnTo>
                    <a:pt x="4361162" y="4762500"/>
                  </a:lnTo>
                  <a:cubicBezTo>
                    <a:pt x="4361162" y="5638800"/>
                    <a:pt x="3384261" y="6350000"/>
                    <a:pt x="2180581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-32335" t="-34689" r="-52347" b="-3433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8325" y="2410263"/>
            <a:ext cx="17098482" cy="707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54"/>
              </a:lnSpc>
            </a:pPr>
            <a:r>
              <a:rPr lang="en-US" sz="5065" b="true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 loopholes in Traditional Beekeeping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Disturbance of Bee Activity through unnecessary inspections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Inconsistent Honey Production through estimation of harvesting times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Delayed Response to threats - pests and diseases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Lack of Timely Data  to detect critical changes in hives, e.g. swarming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825813" y="477751"/>
            <a:ext cx="11077886" cy="1568647"/>
            <a:chOff x="0" y="0"/>
            <a:chExt cx="2580135" cy="3653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135" cy="365351"/>
            </a:xfrm>
            <a:custGeom>
              <a:avLst/>
              <a:gdLst/>
              <a:ahLst/>
              <a:cxnLst/>
              <a:rect r="r" b="b" t="t" l="l"/>
              <a:pathLst>
                <a:path h="365351" w="2580135">
                  <a:moveTo>
                    <a:pt x="2376935" y="0"/>
                  </a:moveTo>
                  <a:cubicBezTo>
                    <a:pt x="2489159" y="0"/>
                    <a:pt x="2580135" y="81787"/>
                    <a:pt x="2580135" y="182676"/>
                  </a:cubicBezTo>
                  <a:cubicBezTo>
                    <a:pt x="2580135" y="283565"/>
                    <a:pt x="2489159" y="365351"/>
                    <a:pt x="2376935" y="365351"/>
                  </a:cubicBezTo>
                  <a:lnTo>
                    <a:pt x="203200" y="365351"/>
                  </a:lnTo>
                  <a:cubicBezTo>
                    <a:pt x="90976" y="365351"/>
                    <a:pt x="0" y="283565"/>
                    <a:pt x="0" y="182676"/>
                  </a:cubicBezTo>
                  <a:cubicBezTo>
                    <a:pt x="0" y="817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80135" cy="39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53725" y="757267"/>
            <a:ext cx="10422062" cy="95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Silent struggle of Bees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0" y="0"/>
            <a:ext cx="2046398" cy="2046398"/>
          </a:xfrm>
          <a:custGeom>
            <a:avLst/>
            <a:gdLst/>
            <a:ahLst/>
            <a:cxnLst/>
            <a:rect r="r" b="b" t="t" l="l"/>
            <a:pathLst>
              <a:path h="2046398" w="2046398">
                <a:moveTo>
                  <a:pt x="2046398" y="2046398"/>
                </a:moveTo>
                <a:lnTo>
                  <a:pt x="0" y="2046398"/>
                </a:lnTo>
                <a:lnTo>
                  <a:pt x="0" y="0"/>
                </a:lnTo>
                <a:lnTo>
                  <a:pt x="2046398" y="0"/>
                </a:lnTo>
                <a:lnTo>
                  <a:pt x="2046398" y="20463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046398" cy="2046398"/>
          </a:xfrm>
          <a:custGeom>
            <a:avLst/>
            <a:gdLst/>
            <a:ahLst/>
            <a:cxnLst/>
            <a:rect r="r" b="b" t="t" l="l"/>
            <a:pathLst>
              <a:path h="2046398" w="2046398">
                <a:moveTo>
                  <a:pt x="2046398" y="2046398"/>
                </a:moveTo>
                <a:lnTo>
                  <a:pt x="0" y="2046398"/>
                </a:lnTo>
                <a:lnTo>
                  <a:pt x="0" y="0"/>
                </a:lnTo>
                <a:lnTo>
                  <a:pt x="2046398" y="0"/>
                </a:lnTo>
                <a:lnTo>
                  <a:pt x="2046398" y="2046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270" y="2510159"/>
            <a:ext cx="1738257" cy="1989421"/>
          </a:xfrm>
          <a:custGeom>
            <a:avLst/>
            <a:gdLst/>
            <a:ahLst/>
            <a:cxnLst/>
            <a:rect r="r" b="b" t="t" l="l"/>
            <a:pathLst>
              <a:path h="1989421" w="1738257">
                <a:moveTo>
                  <a:pt x="0" y="0"/>
                </a:moveTo>
                <a:lnTo>
                  <a:pt x="1738256" y="0"/>
                </a:lnTo>
                <a:lnTo>
                  <a:pt x="1738256" y="1989421"/>
                </a:lnTo>
                <a:lnTo>
                  <a:pt x="0" y="19894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77982" y="5937912"/>
            <a:ext cx="1257666" cy="1257666"/>
          </a:xfrm>
          <a:custGeom>
            <a:avLst/>
            <a:gdLst/>
            <a:ahLst/>
            <a:cxnLst/>
            <a:rect r="r" b="b" t="t" l="l"/>
            <a:pathLst>
              <a:path h="1257666" w="1257666">
                <a:moveTo>
                  <a:pt x="0" y="0"/>
                </a:moveTo>
                <a:lnTo>
                  <a:pt x="1257666" y="0"/>
                </a:lnTo>
                <a:lnTo>
                  <a:pt x="1257666" y="1257665"/>
                </a:lnTo>
                <a:lnTo>
                  <a:pt x="0" y="1257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94764" y="8162708"/>
            <a:ext cx="1024101" cy="1024101"/>
          </a:xfrm>
          <a:custGeom>
            <a:avLst/>
            <a:gdLst/>
            <a:ahLst/>
            <a:cxnLst/>
            <a:rect r="r" b="b" t="t" l="l"/>
            <a:pathLst>
              <a:path h="1024101" w="1024101">
                <a:moveTo>
                  <a:pt x="0" y="0"/>
                </a:moveTo>
                <a:lnTo>
                  <a:pt x="1024102" y="0"/>
                </a:lnTo>
                <a:lnTo>
                  <a:pt x="1024102" y="1024101"/>
                </a:lnTo>
                <a:lnTo>
                  <a:pt x="0" y="1024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09744" y="7903068"/>
            <a:ext cx="1337943" cy="1337943"/>
          </a:xfrm>
          <a:custGeom>
            <a:avLst/>
            <a:gdLst/>
            <a:ahLst/>
            <a:cxnLst/>
            <a:rect r="r" b="b" t="t" l="l"/>
            <a:pathLst>
              <a:path h="1337943" w="1337943">
                <a:moveTo>
                  <a:pt x="0" y="0"/>
                </a:moveTo>
                <a:lnTo>
                  <a:pt x="1337943" y="0"/>
                </a:lnTo>
                <a:lnTo>
                  <a:pt x="1337943" y="1337942"/>
                </a:lnTo>
                <a:lnTo>
                  <a:pt x="0" y="13379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22446" y="500081"/>
            <a:ext cx="3392840" cy="100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45487" y="1652115"/>
            <a:ext cx="12946757" cy="331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3692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Smart Nyuki application leverages use of IoT sensors and data analytics </a:t>
            </a:r>
            <a:r>
              <a:rPr lang="en-US" sz="3692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gather data and monitor metrics such as temperature, humidity, sound and weight which would be used to give insight on the bee activity the health of the hive.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09744" y="5921419"/>
            <a:ext cx="1337943" cy="1257666"/>
          </a:xfrm>
          <a:custGeom>
            <a:avLst/>
            <a:gdLst/>
            <a:ahLst/>
            <a:cxnLst/>
            <a:rect r="r" b="b" t="t" l="l"/>
            <a:pathLst>
              <a:path h="1257666" w="1337943">
                <a:moveTo>
                  <a:pt x="0" y="0"/>
                </a:moveTo>
                <a:lnTo>
                  <a:pt x="1337943" y="0"/>
                </a:lnTo>
                <a:lnTo>
                  <a:pt x="1337943" y="1257666"/>
                </a:lnTo>
                <a:lnTo>
                  <a:pt x="0" y="1257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91" r="0" b="-319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01240" y="6225183"/>
            <a:ext cx="4236983" cy="59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Remote Monitoring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5786" y="6225183"/>
            <a:ext cx="5144293" cy="59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Bee-Alert notifications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25786" y="8129977"/>
            <a:ext cx="6344876" cy="112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Data-driven harvesting precision &amp; decision-making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1240" y="8084748"/>
            <a:ext cx="4510018" cy="117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Non-intrusive hive management 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0994" y="477751"/>
            <a:ext cx="13832293" cy="1814434"/>
            <a:chOff x="0" y="0"/>
            <a:chExt cx="309818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8181" cy="406400"/>
            </a:xfrm>
            <a:custGeom>
              <a:avLst/>
              <a:gdLst/>
              <a:ahLst/>
              <a:cxnLst/>
              <a:rect r="r" b="b" t="t" l="l"/>
              <a:pathLst>
                <a:path h="406400" w="3098181">
                  <a:moveTo>
                    <a:pt x="2894981" y="0"/>
                  </a:moveTo>
                  <a:cubicBezTo>
                    <a:pt x="3007206" y="0"/>
                    <a:pt x="3098181" y="90976"/>
                    <a:pt x="3098181" y="203200"/>
                  </a:cubicBezTo>
                  <a:cubicBezTo>
                    <a:pt x="3098181" y="315424"/>
                    <a:pt x="3007206" y="406400"/>
                    <a:pt x="28949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9818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914456"/>
            <a:ext cx="15240409" cy="6343844"/>
            <a:chOff x="0" y="0"/>
            <a:chExt cx="20320545" cy="8458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23805" y="3915769"/>
              <a:ext cx="569560" cy="601680"/>
            </a:xfrm>
            <a:custGeom>
              <a:avLst/>
              <a:gdLst/>
              <a:ahLst/>
              <a:cxnLst/>
              <a:rect r="r" b="b" t="t" l="l"/>
              <a:pathLst>
                <a:path h="601680" w="569560">
                  <a:moveTo>
                    <a:pt x="0" y="0"/>
                  </a:moveTo>
                  <a:lnTo>
                    <a:pt x="569560" y="0"/>
                  </a:lnTo>
                  <a:lnTo>
                    <a:pt x="569560" y="601680"/>
                  </a:lnTo>
                  <a:lnTo>
                    <a:pt x="0" y="601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19" t="0" r="-281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306777" y="3255395"/>
              <a:ext cx="438829" cy="430635"/>
            </a:xfrm>
            <a:custGeom>
              <a:avLst/>
              <a:gdLst/>
              <a:ahLst/>
              <a:cxnLst/>
              <a:rect r="r" b="b" t="t" l="l"/>
              <a:pathLst>
                <a:path h="430635" w="438829">
                  <a:moveTo>
                    <a:pt x="0" y="0"/>
                  </a:moveTo>
                  <a:lnTo>
                    <a:pt x="438828" y="0"/>
                  </a:lnTo>
                  <a:lnTo>
                    <a:pt x="438828" y="430636"/>
                  </a:lnTo>
                  <a:lnTo>
                    <a:pt x="0" y="43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51" r="0" b="-95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929778" y="3255395"/>
              <a:ext cx="444431" cy="436134"/>
            </a:xfrm>
            <a:custGeom>
              <a:avLst/>
              <a:gdLst/>
              <a:ahLst/>
              <a:cxnLst/>
              <a:rect r="r" b="b" t="t" l="l"/>
              <a:pathLst>
                <a:path h="436134" w="444431">
                  <a:moveTo>
                    <a:pt x="0" y="0"/>
                  </a:moveTo>
                  <a:lnTo>
                    <a:pt x="444431" y="0"/>
                  </a:lnTo>
                  <a:lnTo>
                    <a:pt x="444431" y="436134"/>
                  </a:lnTo>
                  <a:lnTo>
                    <a:pt x="0" y="436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51" r="0" b="-95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40291" y="1645359"/>
              <a:ext cx="2395633" cy="2380230"/>
            </a:xfrm>
            <a:custGeom>
              <a:avLst/>
              <a:gdLst/>
              <a:ahLst/>
              <a:cxnLst/>
              <a:rect r="r" b="b" t="t" l="l"/>
              <a:pathLst>
                <a:path h="2380230" w="2395633">
                  <a:moveTo>
                    <a:pt x="0" y="0"/>
                  </a:moveTo>
                  <a:lnTo>
                    <a:pt x="2395633" y="0"/>
                  </a:lnTo>
                  <a:lnTo>
                    <a:pt x="2395633" y="2380231"/>
                  </a:lnTo>
                  <a:lnTo>
                    <a:pt x="0" y="2380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23" r="0" b="-323"/>
              </a:stretch>
            </a:blipFill>
          </p:spPr>
        </p:sp>
        <p:sp>
          <p:nvSpPr>
            <p:cNvPr name="AutoShape 14" id="14"/>
            <p:cNvSpPr/>
            <p:nvPr/>
          </p:nvSpPr>
          <p:spPr>
            <a:xfrm>
              <a:off x="4023237" y="2873421"/>
              <a:ext cx="2285576" cy="1431690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456920" y="3669499"/>
              <a:ext cx="1329339" cy="1304519"/>
            </a:xfrm>
            <a:custGeom>
              <a:avLst/>
              <a:gdLst/>
              <a:ahLst/>
              <a:cxnLst/>
              <a:rect r="r" b="b" t="t" l="l"/>
              <a:pathLst>
                <a:path h="1304519" w="1329339">
                  <a:moveTo>
                    <a:pt x="0" y="0"/>
                  </a:moveTo>
                  <a:lnTo>
                    <a:pt x="1329338" y="0"/>
                  </a:lnTo>
                  <a:lnTo>
                    <a:pt x="1329338" y="1304520"/>
                  </a:lnTo>
                  <a:lnTo>
                    <a:pt x="0" y="130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951" r="0" b="-951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 flipV="true">
              <a:off x="4035924" y="5100846"/>
              <a:ext cx="2420996" cy="1929173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95651" y="0"/>
              <a:ext cx="1941914" cy="1905658"/>
            </a:xfrm>
            <a:custGeom>
              <a:avLst/>
              <a:gdLst/>
              <a:ahLst/>
              <a:cxnLst/>
              <a:rect r="r" b="b" t="t" l="l"/>
              <a:pathLst>
                <a:path h="1905658" w="1941914">
                  <a:moveTo>
                    <a:pt x="0" y="0"/>
                  </a:moveTo>
                  <a:lnTo>
                    <a:pt x="1941914" y="0"/>
                  </a:lnTo>
                  <a:lnTo>
                    <a:pt x="1941914" y="1905658"/>
                  </a:lnTo>
                  <a:lnTo>
                    <a:pt x="0" y="190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951" r="0" b="-951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942014" y="3119528"/>
              <a:ext cx="2416279" cy="2371166"/>
            </a:xfrm>
            <a:custGeom>
              <a:avLst/>
              <a:gdLst/>
              <a:ahLst/>
              <a:cxnLst/>
              <a:rect r="r" b="b" t="t" l="l"/>
              <a:pathLst>
                <a:path h="2371166" w="2416279">
                  <a:moveTo>
                    <a:pt x="0" y="0"/>
                  </a:moveTo>
                  <a:lnTo>
                    <a:pt x="2416279" y="0"/>
                  </a:lnTo>
                  <a:lnTo>
                    <a:pt x="2416279" y="2371166"/>
                  </a:lnTo>
                  <a:lnTo>
                    <a:pt x="0" y="2371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951" r="0" b="-951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>
              <a:off x="12437565" y="952829"/>
              <a:ext cx="3504449" cy="3352282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7786258" y="952829"/>
              <a:ext cx="2709392" cy="3368930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033779"/>
              <a:ext cx="1502492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Hive 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1361" y="6792085"/>
              <a:ext cx="1673680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Hive 2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437718" y="5053221"/>
              <a:ext cx="2423595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Gateway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698521" y="2081509"/>
              <a:ext cx="1536174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Cloud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273652" y="5723760"/>
              <a:ext cx="6046893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Farmer’s mobile device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2640694" y="7859964"/>
              <a:ext cx="566543" cy="598494"/>
            </a:xfrm>
            <a:custGeom>
              <a:avLst/>
              <a:gdLst/>
              <a:ahLst/>
              <a:cxnLst/>
              <a:rect r="r" b="b" t="t" l="l"/>
              <a:pathLst>
                <a:path h="598494" w="566543">
                  <a:moveTo>
                    <a:pt x="0" y="0"/>
                  </a:moveTo>
                  <a:lnTo>
                    <a:pt x="566544" y="0"/>
                  </a:lnTo>
                  <a:lnTo>
                    <a:pt x="566544" y="598494"/>
                  </a:lnTo>
                  <a:lnTo>
                    <a:pt x="0" y="598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19" t="0" r="-281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424815" y="7203088"/>
              <a:ext cx="436505" cy="428355"/>
            </a:xfrm>
            <a:custGeom>
              <a:avLst/>
              <a:gdLst/>
              <a:ahLst/>
              <a:cxnLst/>
              <a:rect r="r" b="b" t="t" l="l"/>
              <a:pathLst>
                <a:path h="428355" w="436505">
                  <a:moveTo>
                    <a:pt x="0" y="0"/>
                  </a:moveTo>
                  <a:lnTo>
                    <a:pt x="436505" y="0"/>
                  </a:lnTo>
                  <a:lnTo>
                    <a:pt x="436505" y="428355"/>
                  </a:lnTo>
                  <a:lnTo>
                    <a:pt x="0" y="428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51" r="0" b="-951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044517" y="7203088"/>
              <a:ext cx="442078" cy="433824"/>
            </a:xfrm>
            <a:custGeom>
              <a:avLst/>
              <a:gdLst/>
              <a:ahLst/>
              <a:cxnLst/>
              <a:rect r="r" b="b" t="t" l="l"/>
              <a:pathLst>
                <a:path h="433824" w="442078">
                  <a:moveTo>
                    <a:pt x="0" y="0"/>
                  </a:moveTo>
                  <a:lnTo>
                    <a:pt x="442077" y="0"/>
                  </a:lnTo>
                  <a:lnTo>
                    <a:pt x="442077" y="433824"/>
                  </a:lnTo>
                  <a:lnTo>
                    <a:pt x="0" y="43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51" r="0" b="-951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61859" y="5601579"/>
              <a:ext cx="2382946" cy="2367625"/>
            </a:xfrm>
            <a:custGeom>
              <a:avLst/>
              <a:gdLst/>
              <a:ahLst/>
              <a:cxnLst/>
              <a:rect r="r" b="b" t="t" l="l"/>
              <a:pathLst>
                <a:path h="2367625" w="2382946">
                  <a:moveTo>
                    <a:pt x="0" y="0"/>
                  </a:moveTo>
                  <a:lnTo>
                    <a:pt x="2382946" y="0"/>
                  </a:lnTo>
                  <a:lnTo>
                    <a:pt x="2382946" y="2367624"/>
                  </a:lnTo>
                  <a:lnTo>
                    <a:pt x="0" y="23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23" r="0" b="-32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732505"/>
            <a:ext cx="1332776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b="true" sz="75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How SmartNyuki Works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2253" y="2172209"/>
            <a:ext cx="2817663" cy="2264354"/>
            <a:chOff x="0" y="0"/>
            <a:chExt cx="786476" cy="632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476" cy="632034"/>
            </a:xfrm>
            <a:custGeom>
              <a:avLst/>
              <a:gdLst/>
              <a:ahLst/>
              <a:cxnLst/>
              <a:rect r="r" b="b" t="t" l="l"/>
              <a:pathLst>
                <a:path h="632034" w="786476">
                  <a:moveTo>
                    <a:pt x="140130" y="0"/>
                  </a:moveTo>
                  <a:lnTo>
                    <a:pt x="646346" y="0"/>
                  </a:lnTo>
                  <a:cubicBezTo>
                    <a:pt x="723738" y="0"/>
                    <a:pt x="786476" y="62738"/>
                    <a:pt x="786476" y="140130"/>
                  </a:cubicBezTo>
                  <a:lnTo>
                    <a:pt x="786476" y="491905"/>
                  </a:lnTo>
                  <a:cubicBezTo>
                    <a:pt x="786476" y="529069"/>
                    <a:pt x="771712" y="564712"/>
                    <a:pt x="745433" y="590991"/>
                  </a:cubicBezTo>
                  <a:cubicBezTo>
                    <a:pt x="719153" y="617271"/>
                    <a:pt x="683511" y="632034"/>
                    <a:pt x="646346" y="632034"/>
                  </a:cubicBezTo>
                  <a:lnTo>
                    <a:pt x="140130" y="632034"/>
                  </a:lnTo>
                  <a:cubicBezTo>
                    <a:pt x="62738" y="632034"/>
                    <a:pt x="0" y="569296"/>
                    <a:pt x="0" y="491905"/>
                  </a:cubicBezTo>
                  <a:lnTo>
                    <a:pt x="0" y="140130"/>
                  </a:lnTo>
                  <a:cubicBezTo>
                    <a:pt x="0" y="102965"/>
                    <a:pt x="14764" y="67322"/>
                    <a:pt x="41043" y="41043"/>
                  </a:cubicBezTo>
                  <a:cubicBezTo>
                    <a:pt x="67322" y="14764"/>
                    <a:pt x="102965" y="0"/>
                    <a:pt x="14013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86476" cy="6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9924" y="4436562"/>
            <a:ext cx="2527520" cy="2699293"/>
            <a:chOff x="0" y="0"/>
            <a:chExt cx="3370027" cy="3599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0027" cy="3599058"/>
            </a:xfrm>
            <a:custGeom>
              <a:avLst/>
              <a:gdLst/>
              <a:ahLst/>
              <a:cxnLst/>
              <a:rect r="r" b="b" t="t" l="l"/>
              <a:pathLst>
                <a:path h="3599058" w="3370027">
                  <a:moveTo>
                    <a:pt x="0" y="0"/>
                  </a:moveTo>
                  <a:lnTo>
                    <a:pt x="3370027" y="0"/>
                  </a:lnTo>
                  <a:lnTo>
                    <a:pt x="3370027" y="3599058"/>
                  </a:lnTo>
                  <a:lnTo>
                    <a:pt x="0" y="3599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8498" y="1589238"/>
              <a:ext cx="831269" cy="898227"/>
            </a:xfrm>
            <a:custGeom>
              <a:avLst/>
              <a:gdLst/>
              <a:ahLst/>
              <a:cxnLst/>
              <a:rect r="r" b="b" t="t" l="l"/>
              <a:pathLst>
                <a:path h="898227" w="831269">
                  <a:moveTo>
                    <a:pt x="0" y="0"/>
                  </a:moveTo>
                  <a:lnTo>
                    <a:pt x="831269" y="0"/>
                  </a:lnTo>
                  <a:lnTo>
                    <a:pt x="831269" y="898227"/>
                  </a:lnTo>
                  <a:lnTo>
                    <a:pt x="0" y="89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882803" y="7267505"/>
            <a:ext cx="3865652" cy="2741099"/>
          </a:xfrm>
          <a:custGeom>
            <a:avLst/>
            <a:gdLst/>
            <a:ahLst/>
            <a:cxnLst/>
            <a:rect r="r" b="b" t="t" l="l"/>
            <a:pathLst>
              <a:path h="2741099" w="3865652">
                <a:moveTo>
                  <a:pt x="0" y="0"/>
                </a:moveTo>
                <a:lnTo>
                  <a:pt x="3865652" y="0"/>
                </a:lnTo>
                <a:lnTo>
                  <a:pt x="3865652" y="2741098"/>
                </a:lnTo>
                <a:lnTo>
                  <a:pt x="0" y="274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93117" y="184818"/>
            <a:ext cx="736650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b="true">
                <a:solidFill>
                  <a:srgbClr val="1C1C1C"/>
                </a:solidFill>
                <a:latin typeface="Poppins Heavy"/>
                <a:ea typeface="Poppins Heavy"/>
                <a:cs typeface="Poppins Heavy"/>
                <a:sym typeface="Poppins Heavy"/>
              </a:rPr>
              <a:t>Target Market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2253" y="2293623"/>
            <a:ext cx="2817663" cy="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b="true" sz="5910">
                <a:solidFill>
                  <a:srgbClr val="FCFCF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 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253" y="3186270"/>
            <a:ext cx="2817663" cy="88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b="true" sz="2532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estimated hives in Kenya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7129" y="2038859"/>
            <a:ext cx="12420738" cy="491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Increasing number of Kenyan farmers and hobbysts estimated to be </a:t>
            </a:r>
            <a:r>
              <a:rPr lang="en-US" b="true" sz="4647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90,340</a:t>
            </a: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Businesses that sell hives to farmers - Yatta Beekeepers</a:t>
            </a:r>
          </a:p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Conservation organizations dealing with apiculture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960034" y="7744250"/>
            <a:ext cx="2817663" cy="2264354"/>
            <a:chOff x="0" y="0"/>
            <a:chExt cx="786476" cy="6320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6476" cy="632034"/>
            </a:xfrm>
            <a:custGeom>
              <a:avLst/>
              <a:gdLst/>
              <a:ahLst/>
              <a:cxnLst/>
              <a:rect r="r" b="b" t="t" l="l"/>
              <a:pathLst>
                <a:path h="632034" w="786476">
                  <a:moveTo>
                    <a:pt x="140130" y="0"/>
                  </a:moveTo>
                  <a:lnTo>
                    <a:pt x="646346" y="0"/>
                  </a:lnTo>
                  <a:cubicBezTo>
                    <a:pt x="723738" y="0"/>
                    <a:pt x="786476" y="62738"/>
                    <a:pt x="786476" y="140130"/>
                  </a:cubicBezTo>
                  <a:lnTo>
                    <a:pt x="786476" y="491905"/>
                  </a:lnTo>
                  <a:cubicBezTo>
                    <a:pt x="786476" y="529069"/>
                    <a:pt x="771712" y="564712"/>
                    <a:pt x="745433" y="590991"/>
                  </a:cubicBezTo>
                  <a:cubicBezTo>
                    <a:pt x="719153" y="617271"/>
                    <a:pt x="683511" y="632034"/>
                    <a:pt x="646346" y="632034"/>
                  </a:cubicBezTo>
                  <a:lnTo>
                    <a:pt x="140130" y="632034"/>
                  </a:lnTo>
                  <a:cubicBezTo>
                    <a:pt x="62738" y="632034"/>
                    <a:pt x="0" y="569296"/>
                    <a:pt x="0" y="491905"/>
                  </a:cubicBezTo>
                  <a:lnTo>
                    <a:pt x="0" y="140130"/>
                  </a:lnTo>
                  <a:cubicBezTo>
                    <a:pt x="0" y="102965"/>
                    <a:pt x="14764" y="67322"/>
                    <a:pt x="41043" y="41043"/>
                  </a:cubicBezTo>
                  <a:cubicBezTo>
                    <a:pt x="67322" y="14764"/>
                    <a:pt x="102965" y="0"/>
                    <a:pt x="14013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786476" cy="6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960034" y="7865664"/>
            <a:ext cx="2817663" cy="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b="true" sz="5910">
                <a:solidFill>
                  <a:srgbClr val="FCFCF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4.2%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60034" y="8758311"/>
            <a:ext cx="2817663" cy="88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b="true" sz="2532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growth rate of the sector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468" y="471488"/>
            <a:ext cx="58732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true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Monetization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12636" y="3710868"/>
            <a:ext cx="3066896" cy="3904613"/>
          </a:xfrm>
          <a:custGeom>
            <a:avLst/>
            <a:gdLst/>
            <a:ahLst/>
            <a:cxnLst/>
            <a:rect r="r" b="b" t="t" l="l"/>
            <a:pathLst>
              <a:path h="3904613" w="3066896">
                <a:moveTo>
                  <a:pt x="0" y="0"/>
                </a:moveTo>
                <a:lnTo>
                  <a:pt x="3066896" y="0"/>
                </a:lnTo>
                <a:lnTo>
                  <a:pt x="3066896" y="3904612"/>
                </a:lnTo>
                <a:lnTo>
                  <a:pt x="0" y="3904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468" y="2614487"/>
            <a:ext cx="12167726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b="true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Standard Plan and Premium plan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468" y="1857494"/>
            <a:ext cx="6972309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 b="true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Subscription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468" y="3736435"/>
            <a:ext cx="6972309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 b="true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Equipment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468" y="4493601"/>
            <a:ext cx="13737709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b="true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Sensors, communication devices, integration 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468" y="5615549"/>
            <a:ext cx="7699152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 b="true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Analytics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468" y="6368715"/>
            <a:ext cx="13737709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b="true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reports, Predictive modelling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3632" y="7567855"/>
            <a:ext cx="7699152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 b="true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Consulting and Training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464" y="8305834"/>
            <a:ext cx="15936588" cy="159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b="true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On-site workshops, Consultative training, Educational resources</a:t>
            </a:r>
          </a:p>
        </p:txBody>
      </p:sp>
    </p:spTree>
  </p:cSld>
  <p:clrMapOvr>
    <a:masterClrMapping/>
  </p:clrMapOvr>
  <p:transition spd="slow">
    <p:push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1150" y="362659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150" y="5879827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150" y="8282979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9828" y="191688"/>
            <a:ext cx="1830217" cy="2208406"/>
          </a:xfrm>
          <a:custGeom>
            <a:avLst/>
            <a:gdLst/>
            <a:ahLst/>
            <a:cxnLst/>
            <a:rect r="r" b="b" t="t" l="l"/>
            <a:pathLst>
              <a:path h="2208406" w="1830217">
                <a:moveTo>
                  <a:pt x="0" y="0"/>
                </a:moveTo>
                <a:lnTo>
                  <a:pt x="1830217" y="0"/>
                </a:lnTo>
                <a:lnTo>
                  <a:pt x="1830217" y="2208407"/>
                </a:lnTo>
                <a:lnTo>
                  <a:pt x="0" y="2208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4282" y="3251242"/>
            <a:ext cx="14174647" cy="96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5"/>
              </a:lnSpc>
            </a:pPr>
            <a:r>
              <a:rPr lang="en-US" sz="5599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local solution that addresses localized problems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3588" y="710104"/>
            <a:ext cx="1122082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Competitive Advantage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45437"/>
            <a:ext cx="8115300" cy="96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5"/>
              </a:lnSpc>
            </a:pPr>
            <a:r>
              <a:rPr lang="en-US" sz="5599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Cost-effective for farmers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6509" y="7407569"/>
            <a:ext cx="16500299" cy="196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6"/>
              </a:lnSpc>
            </a:pPr>
            <a:r>
              <a:rPr lang="en-US" sz="5600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Leveraging new and upcoming technology for prediction and analytics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1150" y="362659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150" y="5879827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1150" y="8282979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9828" y="191688"/>
            <a:ext cx="1830217" cy="2208406"/>
          </a:xfrm>
          <a:custGeom>
            <a:avLst/>
            <a:gdLst/>
            <a:ahLst/>
            <a:cxnLst/>
            <a:rect r="r" b="b" t="t" l="l"/>
            <a:pathLst>
              <a:path h="2208406" w="1830217">
                <a:moveTo>
                  <a:pt x="0" y="0"/>
                </a:moveTo>
                <a:lnTo>
                  <a:pt x="1830217" y="0"/>
                </a:lnTo>
                <a:lnTo>
                  <a:pt x="1830217" y="2208407"/>
                </a:lnTo>
                <a:lnTo>
                  <a:pt x="0" y="2208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74282" y="3251242"/>
            <a:ext cx="14174647" cy="96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5"/>
              </a:lnSpc>
            </a:pPr>
            <a:r>
              <a:rPr lang="en-US" sz="5599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local solution that addresses localized problems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33588" y="710104"/>
            <a:ext cx="1122082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Competitive Advantage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545437"/>
            <a:ext cx="8115300" cy="96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5"/>
              </a:lnSpc>
            </a:pPr>
            <a:r>
              <a:rPr lang="en-US" sz="5599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Cost-effective for farmers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6509" y="7407569"/>
            <a:ext cx="16500299" cy="196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96"/>
              </a:lnSpc>
            </a:pPr>
            <a:r>
              <a:rPr lang="en-US" sz="5600" spc="-20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Leveraging new and upcoming technology for prediction and analytics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1248" y="842198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0" y="0"/>
                </a:lnTo>
                <a:lnTo>
                  <a:pt x="3061970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549336" y="-356268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6"/>
                </a:moveTo>
                <a:lnTo>
                  <a:pt x="0" y="2769936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64965" y="629414"/>
            <a:ext cx="1030191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1C1C1C"/>
                </a:solidFill>
                <a:latin typeface="Poppins Heavy"/>
                <a:ea typeface="Poppins Heavy"/>
                <a:cs typeface="Poppins Heavy"/>
                <a:sym typeface="Poppins Heavy"/>
              </a:rPr>
              <a:t>Capital Utilization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68197" y="1435213"/>
            <a:ext cx="12244811" cy="9174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DAGE54DdERA</dc:identifier>
  <dcterms:modified xsi:type="dcterms:W3CDTF">2011-08-01T06:04:30Z</dcterms:modified>
  <cp:revision>1</cp:revision>
  <dc:title>Smart Nyuki Pitch Deck</dc:title>
</cp:coreProperties>
</file>